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66" r:id="rId3"/>
    <p:sldId id="267" r:id="rId4"/>
    <p:sldId id="268" r:id="rId5"/>
    <p:sldId id="269" r:id="rId6"/>
    <p:sldId id="270" r:id="rId7"/>
    <p:sldId id="271" r:id="rId8"/>
    <p:sldId id="272" r:id="rId9"/>
    <p:sldId id="275" r:id="rId10"/>
    <p:sldId id="273" r:id="rId11"/>
    <p:sldId id="274" r:id="rId12"/>
    <p:sldId id="277" r:id="rId13"/>
    <p:sldId id="265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Stile scuro 2 - Colore 1/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73" autoAdjust="0"/>
    <p:restoredTop sz="94660"/>
  </p:normalViewPr>
  <p:slideViewPr>
    <p:cSldViewPr snapToGrid="0">
      <p:cViewPr varScale="1">
        <p:scale>
          <a:sx n="61" d="100"/>
          <a:sy n="61" d="100"/>
        </p:scale>
        <p:origin x="-768" y="-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272A136-7676-19FF-D84A-5C5620957C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1716DFB7-AB5C-A4D2-745E-10D71E65CF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121F2D47-CE5D-ED05-35B5-078E0D8F3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73CE5-35DC-46BE-A660-238B67E62DB4}" type="datetimeFigureOut">
              <a:rPr lang="it-IT" smtClean="0"/>
              <a:pPr/>
              <a:t>28/10/2025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63C1DDE6-508F-5DB1-F770-8BC6A57E4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6496646B-F97A-BF1E-1BE4-2A65C89E0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A4889-EDD0-4777-8D56-4B2740F974D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910460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2D549B1D-9CDA-2271-3555-32C2FC51B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02320E49-7727-CC17-6616-939BDEAE74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19A88884-AA0E-6E38-990D-51D9FD896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73CE5-35DC-46BE-A660-238B67E62DB4}" type="datetimeFigureOut">
              <a:rPr lang="it-IT" smtClean="0"/>
              <a:pPr/>
              <a:t>28/10/2025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1C9CB431-73B7-2804-69DB-F37ADB63B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FAF71D78-0F99-1613-DEFC-A0AD526C3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A4889-EDD0-4777-8D56-4B2740F974D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179525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xmlns="" id="{B610FD47-6A4E-11C5-AA05-C0565AD26E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17FB607E-D955-2F5F-6692-CB823CB02D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3F617D5F-DD72-ED59-5B96-CB1AB94BE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73CE5-35DC-46BE-A660-238B67E62DB4}" type="datetimeFigureOut">
              <a:rPr lang="it-IT" smtClean="0"/>
              <a:pPr/>
              <a:t>28/10/2025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2ACA8720-1700-CAB5-BE19-9C0E32512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ABA7F2B7-2D4A-DF41-737F-FB6EC920A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A4889-EDD0-4777-8D56-4B2740F974D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293466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xmlns="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xmlns="" id="{A7C93D4F-3003-4D58-9AFB-356A0F800F42}"/>
              </a:ext>
            </a:extLst>
          </p:cNvPr>
          <p:cNvSpPr/>
          <p:nvPr userDrawn="1"/>
        </p:nvSpPr>
        <p:spPr>
          <a:xfrm>
            <a:off x="4961187" y="0"/>
            <a:ext cx="153926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pPr rtl="0"/>
              <a:t>28/10/2025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013D61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 dirty="0"/>
              <a:t>Fare clic per modificare lo stile del sottotitolo dello schema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xmlns="" id="{6D3E1BBA-670B-4CAE-B839-50ADB23DDBC6}"/>
              </a:ext>
            </a:extLst>
          </p:cNvPr>
          <p:cNvSpPr/>
          <p:nvPr userDrawn="1"/>
        </p:nvSpPr>
        <p:spPr>
          <a:xfrm>
            <a:off x="4876840" y="0"/>
            <a:ext cx="153926" cy="6858000"/>
          </a:xfrm>
          <a:prstGeom prst="rect">
            <a:avLst/>
          </a:prstGeom>
          <a:solidFill>
            <a:srgbClr val="2E3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1B49A922-E9AC-864A-C0FD-86D75E2B13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887" y="3841"/>
            <a:ext cx="48815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3938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xmlns="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pPr rtl="0"/>
              <a:t>28/10/2025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xmlns="" val="6727005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xmlns="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xmlns="" id="{A7C93D4F-3003-4D58-9AFB-356A0F800F42}"/>
              </a:ext>
            </a:extLst>
          </p:cNvPr>
          <p:cNvSpPr/>
          <p:nvPr userDrawn="1"/>
        </p:nvSpPr>
        <p:spPr>
          <a:xfrm>
            <a:off x="4961187" y="0"/>
            <a:ext cx="153926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pPr rtl="0"/>
              <a:t>28/10/2025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013D61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 dirty="0"/>
              <a:t>Fare clic per modificare lo stile del sottotitolo dello schema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xmlns="" id="{6D3E1BBA-670B-4CAE-B839-50ADB23DDBC6}"/>
              </a:ext>
            </a:extLst>
          </p:cNvPr>
          <p:cNvSpPr/>
          <p:nvPr userDrawn="1"/>
        </p:nvSpPr>
        <p:spPr>
          <a:xfrm>
            <a:off x="4876840" y="0"/>
            <a:ext cx="153926" cy="6858000"/>
          </a:xfrm>
          <a:prstGeom prst="rect">
            <a:avLst/>
          </a:prstGeom>
          <a:solidFill>
            <a:srgbClr val="2E3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1B49A922-E9AC-864A-C0FD-86D75E2B13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887" y="3841"/>
            <a:ext cx="48815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3938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pPr rtl="0"/>
              <a:t>28/10/2025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xmlns="" id="{3192690B-F0F1-05EE-C428-3AAA2F362F65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xmlns="" id="{683888F4-0FA7-5D55-0AE0-C664E73F9EA7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xmlns="" id="{8ED9A453-B0F3-88AD-3B39-D56D635EFD98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xmlns="" id="{98033E15-A12A-6594-130E-80F0CD01F2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0182784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xmlns="" id="{1CCF69A2-C197-BA82-4951-CA51653F0E51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5" name="Parallelogramma 14">
              <a:extLst>
                <a:ext uri="{FF2B5EF4-FFF2-40B4-BE49-F238E27FC236}">
                  <a16:creationId xmlns:a16="http://schemas.microsoft.com/office/drawing/2014/main" xmlns="" id="{C7AFB1F7-9EFC-07A2-E97E-943708F49ECD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xmlns="" id="{7D327C5E-9E84-FB89-BB3C-07998D2797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pPr rtl="0"/>
              <a:t>28/10/2025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xmlns="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xmlns="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xmlns="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xmlns="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xmlns="" id="{D9EA996D-4047-F110-2CA6-C8971FCA83F7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xmlns="" id="{45484F79-E4D3-53F6-36D8-4C5C0DEE1B9E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xmlns="" id="{7AF5567F-566E-277B-3C1B-A7EC75968769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xmlns="" id="{CEB6C800-DA9E-A4C9-4124-EA6328801F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5969842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pPr rtl="0"/>
              <a:t>28/10/2025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xmlns="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xmlns="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xmlns="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xmlns="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xmlns="" id="{E34F9DA6-2E1F-35EE-F5BC-AE7D33A64354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xmlns="" id="{09D3B8B2-D71C-EF3D-506A-2A57F7BD29A1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xmlns="" id="{8A5D1CF0-1D2B-A1C0-45F2-0A6FF78050E6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xmlns="" id="{9BE25E09-1F98-F881-F19B-829F52969B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7664897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pPr rtl="0"/>
              <a:t>28/10/2025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xmlns="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xmlns="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xmlns="" id="{95A08AA0-3B13-6134-3D6B-3A364C13954C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xmlns="" id="{6F77EB52-892A-0092-6498-F8B104F1C7A9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xmlns="" id="{D2A55855-B5DC-CAD4-E6F6-BC1ABAE5E3A5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xmlns="" id="{B521CE2C-F458-53E6-15A4-3DDF32EA67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3879728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pPr rtl="0"/>
              <a:t>28/10/2025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xmlns="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xmlns="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xmlns="" id="{7C265325-6F9C-85D0-B0E3-B67B79A71EFB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xmlns="" id="{0F8495D8-D76B-C6E5-2386-59639E58D398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xmlns="" id="{EE2559C6-9DA2-3A38-C40B-D414A5CFA47E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xmlns="" id="{4AD1E231-96D8-8062-91A5-4288B1B3A5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19594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D47944E-16A2-E201-3CF3-4343FF100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91F83479-30A9-1530-B7F6-5E393BA224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81778E58-D26D-669E-AE6E-961A2D5B8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73CE5-35DC-46BE-A660-238B67E62DB4}" type="datetimeFigureOut">
              <a:rPr lang="it-IT" smtClean="0"/>
              <a:pPr/>
              <a:t>28/10/2025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0B079853-A664-0A39-8BB6-7D1596B46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33341C24-F7A6-B98B-16DF-1371B47CC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A4889-EDD0-4777-8D56-4B2740F974D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5920692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xmlns="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pPr rtl="0"/>
              <a:t>28/10/2025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xmlns="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xmlns="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xmlns="" id="{C3BF1989-943E-5095-52C1-5D54A4F57E6A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xmlns="" id="{3DB00B3A-C73C-FEF7-D0EA-50032E3A0EDB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xmlns="" id="{1B142B75-6E1A-3326-7672-BF16E2BEC6CD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xmlns="" id="{1CDA020C-77E6-4573-D69A-C399851DF6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1800130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9">
            <a:extLst>
              <a:ext uri="{FF2B5EF4-FFF2-40B4-BE49-F238E27FC236}">
                <a16:creationId xmlns:a16="http://schemas.microsoft.com/office/drawing/2014/main" xmlns="" id="{19B7BF6A-3EF9-279C-05CD-62BA2EE27242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xmlns="" id="{DFAB8DF2-5E8E-AAC9-5CFB-04F9609C1AF6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xmlns="" id="{D1867750-EA89-EFEA-40CB-4FA8E18FEF5A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xmlns="" id="{5C1440DD-F731-6E48-65CC-2D288A20D2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  <p:grpSp>
        <p:nvGrpSpPr>
          <p:cNvPr id="3" name="Gruppo 18">
            <a:extLst>
              <a:ext uri="{FF2B5EF4-FFF2-40B4-BE49-F238E27FC236}">
                <a16:creationId xmlns:a16="http://schemas.microsoft.com/office/drawing/2014/main" xmlns="" id="{6C7DC939-7217-A60C-AAE6-CFC9326765EE}"/>
              </a:ext>
            </a:extLst>
          </p:cNvPr>
          <p:cNvGrpSpPr/>
          <p:nvPr userDrawn="1"/>
        </p:nvGrpSpPr>
        <p:grpSpPr>
          <a:xfrm>
            <a:off x="8166735" y="10623"/>
            <a:ext cx="2857500" cy="6119550"/>
            <a:chOff x="4425159" y="10623"/>
            <a:chExt cx="2857500" cy="6119550"/>
          </a:xfrm>
        </p:grpSpPr>
        <p:sp>
          <p:nvSpPr>
            <p:cNvPr id="6" name="Parallelogramma 14">
              <a:extLst>
                <a:ext uri="{FF2B5EF4-FFF2-40B4-BE49-F238E27FC236}">
                  <a16:creationId xmlns:a16="http://schemas.microsoft.com/office/drawing/2014/main" xmlns="" id="{AF082EE3-41AA-4817-A1CC-C33DDB8F675F}"/>
                </a:ext>
              </a:extLst>
            </p:cNvPr>
            <p:cNvSpPr/>
            <p:nvPr userDrawn="1"/>
          </p:nvSpPr>
          <p:spPr>
            <a:xfrm>
              <a:off x="4425159" y="10623"/>
              <a:ext cx="2857500" cy="6119550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xmlns="" id="{DCCC9D6E-2F2B-2AA8-15B1-DBEAB565E1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4425164" y="580196"/>
              <a:ext cx="2831281" cy="49296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0105073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>
            <a:extLst>
              <a:ext uri="{FF2B5EF4-FFF2-40B4-BE49-F238E27FC236}">
                <a16:creationId xmlns:a16="http://schemas.microsoft.com/office/drawing/2014/main" xmlns="" id="{2418423A-F070-9E46-5DF3-5FFC12C9860E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7" name="Parallelogramma 14">
              <a:extLst>
                <a:ext uri="{FF2B5EF4-FFF2-40B4-BE49-F238E27FC236}">
                  <a16:creationId xmlns:a16="http://schemas.microsoft.com/office/drawing/2014/main" xmlns="" id="{2106DEA2-E3F0-AEEA-6323-A7D380213756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xmlns="" id="{0E7E95A1-538C-37CE-0423-105154F9F6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xmlns="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xmlns="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xmlns="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pPr rtl="0"/>
              <a:t>28/10/2025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xmlns="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xmlns="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xmlns="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xmlns="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xmlns="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8892083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pPr rtl="0"/>
              <a:t>28/10/2025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xmlns="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xmlns="" id="{A909E4F4-6E58-4C99-8FCB-E2B2E6880C4E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xmlns="" id="{AB5AAC35-FC9A-7D6C-E995-70B1B8321543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xmlns="" id="{B8947C3A-81D2-A03E-7BF6-49FB46C37F0C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xmlns="" id="{652D582F-91B7-6EB1-B40E-4A6EAD996F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2650827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>
            <a:extLst>
              <a:ext uri="{FF2B5EF4-FFF2-40B4-BE49-F238E27FC236}">
                <a16:creationId xmlns:a16="http://schemas.microsoft.com/office/drawing/2014/main" xmlns="" id="{5671555F-2DFC-47F0-DBB7-C9D4CFB987A9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7" name="Parallelogramma 14">
              <a:extLst>
                <a:ext uri="{FF2B5EF4-FFF2-40B4-BE49-F238E27FC236}">
                  <a16:creationId xmlns:a16="http://schemas.microsoft.com/office/drawing/2014/main" xmlns="" id="{4AC9BAFC-B67E-FCCC-1BBB-B1DE5721C735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xmlns="" id="{90FB7B71-E71A-A43D-D029-E705FD4958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xmlns="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xmlns="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xmlns="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pPr rtl="0"/>
              <a:t>28/10/2025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xmlns="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xmlns="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xmlns="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1812829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>
            <a:extLst>
              <a:ext uri="{FF2B5EF4-FFF2-40B4-BE49-F238E27FC236}">
                <a16:creationId xmlns:a16="http://schemas.microsoft.com/office/drawing/2014/main" xmlns="" id="{9BC07667-3D77-6EF7-246F-F0E7E9E76BF6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6" name="Parallelogramma 14">
              <a:extLst>
                <a:ext uri="{FF2B5EF4-FFF2-40B4-BE49-F238E27FC236}">
                  <a16:creationId xmlns:a16="http://schemas.microsoft.com/office/drawing/2014/main" xmlns="" id="{2B17930C-3847-9F26-27A2-EE4E4A962265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xmlns="" id="{0C724DCC-6C89-226F-7AD0-1226D3E15E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xmlns="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xmlns="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pPr rtl="0"/>
              <a:t>28/10/2025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xmlns="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xmlns="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xmlns="" id="{7EEC3F92-4A54-DA7A-6F17-53A8870AF276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xmlns="" id="{4EF7AB09-11A1-55CE-B0F1-2BC1CD44CC8E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xmlns="" id="{77A4CEA7-018A-963E-FBCC-C6BED07C874A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xmlns="" id="{915ACA79-3695-D739-C1D9-69A5F22B6E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9543055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xmlns="" id="{FF709F57-FEE0-F7FD-3E3C-251BED19B58E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5" name="Parallelogramma 14">
              <a:extLst>
                <a:ext uri="{FF2B5EF4-FFF2-40B4-BE49-F238E27FC236}">
                  <a16:creationId xmlns:a16="http://schemas.microsoft.com/office/drawing/2014/main" xmlns="" id="{EBDD05CD-2E8E-1DD1-6F96-82E2EC0B2BCC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xmlns="" id="{CD655102-F5D6-949F-E581-D3EC685F6E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xmlns="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pPr rtl="0"/>
              <a:t>28/10/2025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xmlns="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xmlns="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xmlns="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xmlns="" id="{6936F244-16B1-DA2A-F8DF-60F1BC1D65D0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xmlns="" id="{7A7A9724-8902-6773-83E8-B1DFC2E443E8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xmlns="" id="{82D584EA-4D4C-4BA5-C802-26C086B14596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xmlns="" id="{496DF1F4-DD0D-99DD-56BB-201DCBBB59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7510465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>
            <a:extLst>
              <a:ext uri="{FF2B5EF4-FFF2-40B4-BE49-F238E27FC236}">
                <a16:creationId xmlns:a16="http://schemas.microsoft.com/office/drawing/2014/main" xmlns="" id="{2B019930-B47E-D329-19C9-7490B828CAD3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4" name="Parallelogramma 14">
              <a:extLst>
                <a:ext uri="{FF2B5EF4-FFF2-40B4-BE49-F238E27FC236}">
                  <a16:creationId xmlns:a16="http://schemas.microsoft.com/office/drawing/2014/main" xmlns="" id="{7ECB0B23-A808-1046-6965-3506D9AD56C2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xmlns="" id="{A8D4ED4B-6849-A910-856D-3C32E1F58F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xmlns="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xmlns="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pPr rtl="0"/>
              <a:t>28/10/2025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xmlns="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xmlns="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xmlns="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xmlns="" val="7676028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xmlns="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xmlns="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xmlns="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pPr rtl="0"/>
              <a:t>28/10/2025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xmlns="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xmlns="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xmlns="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xmlns="" val="40127715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xmlns="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xmlns="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xmlns="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pPr rtl="0"/>
              <a:t>28/10/2025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xmlns="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xmlns="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xmlns="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xmlns="" val="3498616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177D837-2F31-60D1-9AA7-0C7336FDA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3A60ABB7-266A-BDD5-18F9-AB56E4C8B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E41A5074-379A-87B4-B1BA-1673A5764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73CE5-35DC-46BE-A660-238B67E62DB4}" type="datetimeFigureOut">
              <a:rPr lang="it-IT" smtClean="0"/>
              <a:pPr/>
              <a:t>28/10/2025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983F71A6-B4FE-A892-45D3-57FB82BB9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BCF9B35D-B5C9-B1B0-D88B-E0C762BB5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A4889-EDD0-4777-8D56-4B2740F974D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9491409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pPr rtl="0"/>
              <a:t>28/10/2025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xmlns="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xmlns="" val="5986956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pPr rtl="0"/>
              <a:t>28/10/2025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xmlns="" val="5560409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pPr rtl="0"/>
              <a:t>28/10/2025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xmlns="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xmlns="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xmlns="" val="2940687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9F0C7F0-2807-F7AB-FC19-1CE79D1F0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3A3D74B2-FEB4-32A5-C741-E164BFC82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664B8063-4A46-2F86-733B-03F83F1D06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9B9B4DA4-F34E-B9E6-13AF-D89EE6D05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73CE5-35DC-46BE-A660-238B67E62DB4}" type="datetimeFigureOut">
              <a:rPr lang="it-IT" smtClean="0"/>
              <a:pPr/>
              <a:t>28/10/2025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9D553757-EFB1-A076-72C5-D1F09CAED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412B5D1A-3DB9-E89E-2D55-FF3BC5AFB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A4889-EDD0-4777-8D56-4B2740F974D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921057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D589170-9258-8553-F3BC-F75B316E5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3299D308-0FDD-FE0B-A3A1-2097767CB7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AC533FC8-7CB8-670F-6320-9A63F0FA59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EC39E6DF-A691-A9A5-6987-3663B4BF22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DA8A3A47-9DB9-69D3-771A-BC4C97A8A5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1CC35A70-B817-B904-3CB9-AC891F0A8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73CE5-35DC-46BE-A660-238B67E62DB4}" type="datetimeFigureOut">
              <a:rPr lang="it-IT" smtClean="0"/>
              <a:pPr/>
              <a:t>28/10/2025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F879FC0E-E913-23FE-3F4C-ED3EBAD2F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A65B4F9A-EF81-32E4-2955-754A3B2B3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A4889-EDD0-4777-8D56-4B2740F974D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269294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BE66D1E-25A8-E97C-4EBE-381C809C9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82D8E146-C4A2-6E08-FE83-806BF8558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73CE5-35DC-46BE-A660-238B67E62DB4}" type="datetimeFigureOut">
              <a:rPr lang="it-IT" smtClean="0"/>
              <a:pPr/>
              <a:t>28/10/2025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36B8F342-2453-07C9-89C0-53496328F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922FBCF8-8B8A-6018-8F9A-CD89EE593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A4889-EDD0-4777-8D56-4B2740F974D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095675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005C9AC7-068A-A3B4-7C39-4DDC165E5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73CE5-35DC-46BE-A660-238B67E62DB4}" type="datetimeFigureOut">
              <a:rPr lang="it-IT" smtClean="0"/>
              <a:pPr/>
              <a:t>28/10/2025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FD80B7D2-5D67-D66C-65C7-A4F72AFB7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B6C4BB61-C77F-BDF2-8762-2366B6D0E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A4889-EDD0-4777-8D56-4B2740F974D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173814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602810E-B303-EEBF-0691-44921DF4E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E0776705-E34B-9D5D-041D-AD3E21AEE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C968E1BB-CB47-A23E-0D3D-9B6C6DC0AD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582CD955-4717-54AD-AFF1-57369743D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73CE5-35DC-46BE-A660-238B67E62DB4}" type="datetimeFigureOut">
              <a:rPr lang="it-IT" smtClean="0"/>
              <a:pPr/>
              <a:t>28/10/2025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92A57B7F-DC9C-4FEE-8D44-9D779D45F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D7FE7C92-CDAF-527C-8A63-F37C9F366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A4889-EDD0-4777-8D56-4B2740F974D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880792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C31ECD9-D975-AD24-3E47-CBD62060A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D91DAD5B-B827-2504-AAF6-419AE0EC42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071CD8BB-8AB8-AD2B-F88C-C358C9DBC0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71246A30-6153-7C59-1AA3-BBC854559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73CE5-35DC-46BE-A660-238B67E62DB4}" type="datetimeFigureOut">
              <a:rPr lang="it-IT" smtClean="0"/>
              <a:pPr/>
              <a:t>28/10/2025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578530C8-FE0F-EF40-7F25-7C028FFA2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3C13DE81-B533-65E1-BAE4-D7E5C7DE5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A4889-EDD0-4777-8D56-4B2740F974D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344109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65F1AA8C-1CCE-2364-9A40-C940DA791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228B01A4-FDA3-5A24-38D1-5904459D5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7B96D79C-4E72-9A3B-5155-9DA86E31AB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773CE5-35DC-46BE-A660-238B67E62DB4}" type="datetimeFigureOut">
              <a:rPr lang="it-IT" smtClean="0"/>
              <a:pPr/>
              <a:t>28/10/2025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EC68A339-8ACC-19FE-32C0-BF7CEA4B88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1B16E987-B8D9-BFCC-2CD6-4BE4E8AF24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2A4889-EDD0-4777-8D56-4B2740F974D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230000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pPr rtl="0"/>
              <a:t>28/10/2025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grpSp>
        <p:nvGrpSpPr>
          <p:cNvPr id="7" name="Gruppo 11">
            <a:extLst>
              <a:ext uri="{FF2B5EF4-FFF2-40B4-BE49-F238E27FC236}">
                <a16:creationId xmlns:a16="http://schemas.microsoft.com/office/drawing/2014/main" xmlns="" id="{E5BF0961-A70C-D79A-DF8E-DE4FF7A0A45D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9" name="Parallelogramma 14">
              <a:extLst>
                <a:ext uri="{FF2B5EF4-FFF2-40B4-BE49-F238E27FC236}">
                  <a16:creationId xmlns:a16="http://schemas.microsoft.com/office/drawing/2014/main" xmlns="" id="{F0532277-D603-17CA-7706-8AFB3C60BD4D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xmlns="" id="{D65EBDA1-EBE9-0CCF-A58A-C842DB8BEE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Chirurgia.riccione@auslromagna.it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xmlns="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44817" y="758952"/>
            <a:ext cx="5854148" cy="2806369"/>
          </a:xfrm>
        </p:spPr>
        <p:txBody>
          <a:bodyPr>
            <a:noAutofit/>
          </a:bodyPr>
          <a:lstStyle/>
          <a:p>
            <a:pPr algn="ctr"/>
            <a:r>
              <a:rPr lang="it-IT" sz="3600" dirty="0" smtClean="0"/>
              <a:t>SLEEVE GASTRECTOMY CON TRANSIT BIPARTITION: ESPERIENZA PRELIMINARE SU 20 CASI</a:t>
            </a:r>
            <a:endParaRPr lang="it-IT" sz="3600" dirty="0">
              <a:solidFill>
                <a:srgbClr val="304297"/>
              </a:solidFill>
            </a:endParaRP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xmlns="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62869" y="4710558"/>
            <a:ext cx="5675243" cy="1279652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it-IT" sz="2800" b="1" dirty="0" err="1" smtClean="0">
                <a:solidFill>
                  <a:srgbClr val="E79130"/>
                </a:solidFill>
              </a:rPr>
              <a:t>dOTT.ssa</a:t>
            </a:r>
            <a:r>
              <a:rPr lang="it-IT" sz="2800" b="1" dirty="0" smtClean="0">
                <a:solidFill>
                  <a:srgbClr val="E79130"/>
                </a:solidFill>
              </a:rPr>
              <a:t> </a:t>
            </a:r>
            <a:r>
              <a:rPr lang="it-IT" sz="2800" b="1" dirty="0" err="1" smtClean="0">
                <a:solidFill>
                  <a:srgbClr val="E79130"/>
                </a:solidFill>
              </a:rPr>
              <a:t>giulia</a:t>
            </a:r>
            <a:r>
              <a:rPr lang="it-IT" sz="2800" b="1" dirty="0" smtClean="0">
                <a:solidFill>
                  <a:srgbClr val="E79130"/>
                </a:solidFill>
              </a:rPr>
              <a:t> vitali</a:t>
            </a:r>
          </a:p>
          <a:p>
            <a:pPr algn="ctr"/>
            <a:r>
              <a:rPr lang="it-IT" sz="2800" b="1" dirty="0" smtClean="0">
                <a:solidFill>
                  <a:srgbClr val="E79130"/>
                </a:solidFill>
              </a:rPr>
              <a:t>Dott. Luigi Romeo</a:t>
            </a:r>
          </a:p>
          <a:p>
            <a:pPr algn="ctr"/>
            <a:r>
              <a:rPr lang="it-IT" sz="1900" b="1" dirty="0" smtClean="0">
                <a:solidFill>
                  <a:srgbClr val="E79130"/>
                </a:solidFill>
              </a:rPr>
              <a:t>UO chirurgia generale </a:t>
            </a:r>
            <a:r>
              <a:rPr lang="it-IT" sz="1900" b="1" dirty="0" err="1" smtClean="0">
                <a:solidFill>
                  <a:srgbClr val="E79130"/>
                </a:solidFill>
              </a:rPr>
              <a:t>riccione</a:t>
            </a:r>
            <a:endParaRPr lang="it-IT" sz="1900" b="1" dirty="0" smtClean="0">
              <a:solidFill>
                <a:srgbClr val="E79130"/>
              </a:solidFill>
            </a:endParaRPr>
          </a:p>
          <a:p>
            <a:pPr algn="ctr"/>
            <a:r>
              <a:rPr lang="it-IT" sz="1900" b="1" dirty="0" smtClean="0">
                <a:solidFill>
                  <a:srgbClr val="E79130"/>
                </a:solidFill>
              </a:rPr>
              <a:t>Direttore Dott. Andrea lucchi</a:t>
            </a:r>
            <a:endParaRPr lang="it-IT" sz="1900" b="1" dirty="0">
              <a:solidFill>
                <a:srgbClr val="E791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11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4623961" y="1039091"/>
            <a:ext cx="2452254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CONCLUSIONI</a:t>
            </a:r>
            <a:endParaRPr lang="it-IT" sz="20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402773" y="332509"/>
            <a:ext cx="9081654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SLEEVE GASTRECTOMY CON TRANSIT BIPARTITION: ESPERIENZA PRELIMINARE SU 20 CASI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2473846" y="2513450"/>
            <a:ext cx="6815625" cy="1913081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dirty="0" smtClean="0">
                <a:solidFill>
                  <a:schemeClr val="tx1"/>
                </a:solidFill>
              </a:rPr>
              <a:t>La casista da noi riportata è limitata ma mostra dati molto incoraggianti in termini </a:t>
            </a:r>
            <a:r>
              <a:rPr lang="it-IT" dirty="0" smtClean="0">
                <a:solidFill>
                  <a:schemeClr val="tx1"/>
                </a:solidFill>
              </a:rPr>
              <a:t>di:</a:t>
            </a:r>
          </a:p>
          <a:p>
            <a:pPr>
              <a:buFont typeface="Wingdings" pitchFamily="2" charset="2"/>
              <a:buChar char="Ø"/>
            </a:pP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b="1" dirty="0" smtClean="0">
                <a:solidFill>
                  <a:schemeClr val="tx1"/>
                </a:solidFill>
              </a:rPr>
              <a:t>EFFICACIA</a:t>
            </a:r>
            <a:r>
              <a:rPr lang="it-IT" dirty="0" smtClean="0">
                <a:solidFill>
                  <a:schemeClr val="tx1"/>
                </a:solidFill>
              </a:rPr>
              <a:t> sul calo ponderale e controllo delle </a:t>
            </a:r>
            <a:r>
              <a:rPr lang="it-IT" dirty="0" err="1" smtClean="0">
                <a:solidFill>
                  <a:schemeClr val="tx1"/>
                </a:solidFill>
              </a:rPr>
              <a:t>comorbidità</a:t>
            </a:r>
            <a:endParaRPr lang="it-IT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it-IT" b="1" dirty="0" smtClean="0">
                <a:solidFill>
                  <a:schemeClr val="tx1"/>
                </a:solidFill>
              </a:rPr>
              <a:t>SICUREZZA</a:t>
            </a:r>
            <a:r>
              <a:rPr lang="it-IT" dirty="0" smtClean="0">
                <a:solidFill>
                  <a:schemeClr val="tx1"/>
                </a:solidFill>
              </a:rPr>
              <a:t>: nessuna </a:t>
            </a:r>
            <a:r>
              <a:rPr lang="it-IT" dirty="0" smtClean="0">
                <a:solidFill>
                  <a:schemeClr val="tx1"/>
                </a:solidFill>
              </a:rPr>
              <a:t>complicanza di </a:t>
            </a:r>
            <a:r>
              <a:rPr lang="it-IT" dirty="0" smtClean="0">
                <a:solidFill>
                  <a:schemeClr val="tx1"/>
                </a:solidFill>
              </a:rPr>
              <a:t>grado ≥ </a:t>
            </a:r>
            <a:r>
              <a:rPr lang="it-IT" dirty="0" smtClean="0">
                <a:solidFill>
                  <a:schemeClr val="tx1"/>
                </a:solidFill>
              </a:rPr>
              <a:t>a </a:t>
            </a:r>
            <a:r>
              <a:rPr lang="it-IT" dirty="0" smtClean="0">
                <a:solidFill>
                  <a:schemeClr val="tx1"/>
                </a:solidFill>
              </a:rPr>
              <a:t>3</a:t>
            </a:r>
            <a:endParaRPr lang="it-IT" dirty="0" smtClean="0">
              <a:solidFill>
                <a:schemeClr val="tx1"/>
              </a:solidFill>
            </a:endParaRP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3048000" y="323845"/>
            <a:ext cx="6096000" cy="64611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600" b="1" dirty="0">
                <a:latin typeface="+mn-lt"/>
                <a:cs typeface="+mn-cs"/>
              </a:rPr>
              <a:t>“TRANSADIS”</a:t>
            </a:r>
            <a:endParaRPr lang="it-IT" sz="3600" b="1" dirty="0">
              <a:latin typeface="+mn-lt"/>
              <a:cs typeface="+mn-cs"/>
            </a:endParaRPr>
          </a:p>
        </p:txBody>
      </p:sp>
      <p:sp>
        <p:nvSpPr>
          <p:cNvPr id="45060" name="CasellaDiTesto 5"/>
          <p:cNvSpPr txBox="1">
            <a:spLocks noChangeArrowheads="1"/>
          </p:cNvSpPr>
          <p:nvPr/>
        </p:nvSpPr>
        <p:spPr bwMode="auto">
          <a:xfrm>
            <a:off x="2952751" y="1312403"/>
            <a:ext cx="6381749" cy="36933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>
                <a:latin typeface="Calibri" pitchFamily="34" charset="0"/>
              </a:rPr>
              <a:t>Randomized Prospective International Multicentric Trial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1524000" y="2243494"/>
            <a:ext cx="2667000" cy="5238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b="1" dirty="0">
                <a:latin typeface="+mn-lt"/>
                <a:cs typeface="+mn-cs"/>
              </a:rPr>
              <a:t>SADIS</a:t>
            </a:r>
            <a:endParaRPr lang="it-IT" sz="2800" b="1" dirty="0">
              <a:latin typeface="+mn-lt"/>
              <a:cs typeface="+mn-cs"/>
            </a:endParaRPr>
          </a:p>
        </p:txBody>
      </p:sp>
      <p:pic>
        <p:nvPicPr>
          <p:cNvPr id="45062" name="Immagine 9" descr="download (1)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15418" y="1962505"/>
            <a:ext cx="2328333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3" name="CasellaDiTesto 11"/>
          <p:cNvSpPr txBox="1">
            <a:spLocks noChangeArrowheads="1"/>
          </p:cNvSpPr>
          <p:nvPr/>
        </p:nvSpPr>
        <p:spPr bwMode="auto">
          <a:xfrm>
            <a:off x="1946559" y="5363113"/>
            <a:ext cx="7334251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dirty="0">
                <a:latin typeface="Calibri" pitchFamily="34" charset="0"/>
                <a:hlinkClick r:id="rId3"/>
              </a:rPr>
              <a:t>P.I. Dott. Andrea Lucchi</a:t>
            </a:r>
          </a:p>
          <a:p>
            <a:pPr algn="ctr"/>
            <a:r>
              <a:rPr lang="it-IT" dirty="0">
                <a:latin typeface="Calibri" pitchFamily="34" charset="0"/>
                <a:hlinkClick r:id="rId3"/>
              </a:rPr>
              <a:t>Chirurgia.riccione@auslromagna.it</a:t>
            </a:r>
            <a:endParaRPr lang="it-IT" dirty="0">
              <a:latin typeface="Calibri" pitchFamily="34" charset="0"/>
            </a:endParaRPr>
          </a:p>
        </p:txBody>
      </p:sp>
      <p:pic>
        <p:nvPicPr>
          <p:cNvPr id="45064" name="Immagine 12" descr="sadis.jpg"/>
          <p:cNvPicPr>
            <a:picLocks noChangeAspect="1"/>
          </p:cNvPicPr>
          <p:nvPr/>
        </p:nvPicPr>
        <p:blipFill>
          <a:blip r:embed="rId4"/>
          <a:srcRect l="10001" r="10001"/>
          <a:stretch>
            <a:fillRect/>
          </a:stretch>
        </p:blipFill>
        <p:spPr bwMode="auto">
          <a:xfrm>
            <a:off x="1619251" y="2988176"/>
            <a:ext cx="2476500" cy="253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5" name="Immagine 13" descr="sasi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446685" y="3170739"/>
            <a:ext cx="1983316" cy="237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62751" y="3240589"/>
            <a:ext cx="2381249" cy="232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asellaDiTesto 15"/>
          <p:cNvSpPr txBox="1"/>
          <p:nvPr/>
        </p:nvSpPr>
        <p:spPr>
          <a:xfrm>
            <a:off x="7524751" y="1962505"/>
            <a:ext cx="3810000" cy="9540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b="1" dirty="0">
                <a:latin typeface="+mn-lt"/>
                <a:cs typeface="+mn-cs"/>
              </a:rPr>
              <a:t>BIPARTITION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b="1" dirty="0">
                <a:latin typeface="+mn-lt"/>
                <a:cs typeface="+mn-cs"/>
              </a:rPr>
              <a:t> (TRANSIT </a:t>
            </a:r>
            <a:r>
              <a:rPr lang="it-IT" sz="2800" b="1" dirty="0" err="1">
                <a:latin typeface="+mn-lt"/>
                <a:cs typeface="+mn-cs"/>
              </a:rPr>
              <a:t>+SASI</a:t>
            </a:r>
            <a:r>
              <a:rPr lang="it-IT" sz="2800" b="1" dirty="0">
                <a:latin typeface="+mn-lt"/>
                <a:cs typeface="+mn-cs"/>
              </a:rPr>
              <a:t>)</a:t>
            </a:r>
            <a:endParaRPr lang="it-IT" sz="2800" b="1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xmlns="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13982" y="367748"/>
            <a:ext cx="2295940" cy="1322779"/>
          </a:xfrm>
        </p:spPr>
        <p:txBody>
          <a:bodyPr>
            <a:normAutofit fontScale="90000"/>
          </a:bodyPr>
          <a:lstStyle/>
          <a:p>
            <a:r>
              <a:rPr lang="it-IT" dirty="0"/>
              <a:t>Grazie</a:t>
            </a:r>
          </a:p>
        </p:txBody>
      </p:sp>
      <p:pic>
        <p:nvPicPr>
          <p:cNvPr id="4" name="Immagine 3" descr="490135745_692625599967555_5317427383439149318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1828799"/>
            <a:ext cx="5751444" cy="431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554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10157" y="1431348"/>
            <a:ext cx="2635250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asellaDiTesto 14"/>
          <p:cNvSpPr txBox="1"/>
          <p:nvPr/>
        </p:nvSpPr>
        <p:spPr>
          <a:xfrm>
            <a:off x="2608118" y="384464"/>
            <a:ext cx="6868391" cy="7078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FF0000"/>
                </a:solidFill>
              </a:rPr>
              <a:t>SLEEVE GASTRECTOMY CON TRANSIT BIPARTITION</a:t>
            </a:r>
          </a:p>
          <a:p>
            <a:pPr algn="ctr"/>
            <a:r>
              <a:rPr lang="it-IT" sz="2000" b="1" dirty="0" smtClean="0">
                <a:solidFill>
                  <a:srgbClr val="FF0000"/>
                </a:solidFill>
              </a:rPr>
              <a:t> SEC. SANTORO</a:t>
            </a:r>
            <a:endParaRPr lang="it-IT" sz="2000" b="1" dirty="0">
              <a:solidFill>
                <a:srgbClr val="FF0000"/>
              </a:solidFill>
            </a:endParaRPr>
          </a:p>
        </p:txBody>
      </p:sp>
      <p:grpSp>
        <p:nvGrpSpPr>
          <p:cNvPr id="25" name="Gruppo 24"/>
          <p:cNvGrpSpPr/>
          <p:nvPr/>
        </p:nvGrpSpPr>
        <p:grpSpPr>
          <a:xfrm>
            <a:off x="1444349" y="1901540"/>
            <a:ext cx="4281055" cy="1631371"/>
            <a:chOff x="7637348" y="2223655"/>
            <a:chExt cx="5226627" cy="2421081"/>
          </a:xfrm>
        </p:grpSpPr>
        <p:sp>
          <p:nvSpPr>
            <p:cNvPr id="23" name="Rettangolo 22"/>
            <p:cNvSpPr/>
            <p:nvPr/>
          </p:nvSpPr>
          <p:spPr>
            <a:xfrm>
              <a:off x="7637348" y="2223655"/>
              <a:ext cx="5226627" cy="242108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18" name="Gruppo 17"/>
            <p:cNvGrpSpPr/>
            <p:nvPr/>
          </p:nvGrpSpPr>
          <p:grpSpPr>
            <a:xfrm>
              <a:off x="7967917" y="2431476"/>
              <a:ext cx="4580825" cy="1953491"/>
              <a:chOff x="257846" y="2202873"/>
              <a:chExt cx="4582429" cy="1954939"/>
            </a:xfrm>
            <a:solidFill>
              <a:schemeClr val="bg1"/>
            </a:solidFill>
          </p:grpSpPr>
          <p:pic>
            <p:nvPicPr>
              <p:cNvPr id="16" name="Immagine 15">
                <a:extLst>
                  <a:ext uri="{FF2B5EF4-FFF2-40B4-BE49-F238E27FC236}">
                    <a16:creationId xmlns:a16="http://schemas.microsoft.com/office/drawing/2014/main" xmlns="" id="{77DD8F0C-4887-767A-BEA4-88A2A8D4E7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t="7816"/>
              <a:stretch>
                <a:fillRect/>
              </a:stretch>
            </p:blipFill>
            <p:spPr>
              <a:xfrm>
                <a:off x="257846" y="2202873"/>
                <a:ext cx="4582429" cy="1593278"/>
              </a:xfrm>
              <a:prstGeom prst="rect">
                <a:avLst/>
              </a:prstGeom>
              <a:grpFill/>
              <a:ln>
                <a:noFill/>
              </a:ln>
            </p:spPr>
          </p:pic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xmlns="" id="{D36C17FA-7678-65B0-A700-08456F7228C4}"/>
                  </a:ext>
                </a:extLst>
              </p:cNvPr>
              <p:cNvSpPr txBox="1"/>
              <p:nvPr/>
            </p:nvSpPr>
            <p:spPr>
              <a:xfrm>
                <a:off x="2786331" y="3880813"/>
                <a:ext cx="1910360" cy="276999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sz="12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Obesity</a:t>
                </a:r>
                <a:r>
                  <a:rPr lang="it-IT" sz="12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Surgery, 2006</a:t>
                </a:r>
              </a:p>
            </p:txBody>
          </p:sp>
        </p:grpSp>
      </p:grpSp>
      <p:grpSp>
        <p:nvGrpSpPr>
          <p:cNvPr id="31" name="Gruppo 30"/>
          <p:cNvGrpSpPr/>
          <p:nvPr/>
        </p:nvGrpSpPr>
        <p:grpSpPr>
          <a:xfrm>
            <a:off x="862463" y="4104409"/>
            <a:ext cx="5663033" cy="1652154"/>
            <a:chOff x="259785" y="4104409"/>
            <a:chExt cx="5663033" cy="1652154"/>
          </a:xfrm>
        </p:grpSpPr>
        <p:sp>
          <p:nvSpPr>
            <p:cNvPr id="29" name="Rettangolo 28"/>
            <p:cNvSpPr/>
            <p:nvPr/>
          </p:nvSpPr>
          <p:spPr>
            <a:xfrm>
              <a:off x="259785" y="4104409"/>
              <a:ext cx="5663033" cy="165215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28" name="Gruppo 27"/>
            <p:cNvGrpSpPr/>
            <p:nvPr/>
          </p:nvGrpSpPr>
          <p:grpSpPr>
            <a:xfrm>
              <a:off x="355679" y="4223026"/>
              <a:ext cx="5433690" cy="1446640"/>
              <a:chOff x="395432" y="4181036"/>
              <a:chExt cx="7686944" cy="2201806"/>
            </a:xfrm>
          </p:grpSpPr>
          <p:pic>
            <p:nvPicPr>
              <p:cNvPr id="26" name="Immagine 25">
                <a:extLst>
                  <a:ext uri="{FF2B5EF4-FFF2-40B4-BE49-F238E27FC236}">
                    <a16:creationId xmlns:a16="http://schemas.microsoft.com/office/drawing/2014/main" xmlns="" id="{62171DAA-0E34-44F3-09A0-659D0B2929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5432" y="4181036"/>
                <a:ext cx="7597583" cy="1792888"/>
              </a:xfrm>
              <a:prstGeom prst="rect">
                <a:avLst/>
              </a:prstGeom>
            </p:spPr>
          </p:pic>
          <p:sp>
            <p:nvSpPr>
              <p:cNvPr id="27" name="CasellaDiTesto 26">
                <a:extLst>
                  <a:ext uri="{FF2B5EF4-FFF2-40B4-BE49-F238E27FC236}">
                    <a16:creationId xmlns:a16="http://schemas.microsoft.com/office/drawing/2014/main" xmlns="" id="{1EFD629F-73FD-2DCE-549B-B396BD96B5DD}"/>
                  </a:ext>
                </a:extLst>
              </p:cNvPr>
              <p:cNvSpPr txBox="1"/>
              <p:nvPr/>
            </p:nvSpPr>
            <p:spPr>
              <a:xfrm>
                <a:off x="4922647" y="5914401"/>
                <a:ext cx="3159729" cy="468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400" dirty="0" err="1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Annals</a:t>
                </a:r>
                <a:r>
                  <a:rPr lang="it-IT" sz="14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of Surgery, 2012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8927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402773" y="332509"/>
            <a:ext cx="9081654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SLEEVE GASTRECTOMY CON TRANSIT BIPARTITION: ESPERIENZA PRELIMINARE SU 20 CASI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678389" y="2732809"/>
            <a:ext cx="4665518" cy="224676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DATI BASELINE</a:t>
            </a:r>
          </a:p>
          <a:p>
            <a:endParaRPr lang="it-IT" sz="2000" b="1" dirty="0" smtClean="0"/>
          </a:p>
          <a:p>
            <a:r>
              <a:rPr lang="it-IT" sz="2000" b="1" dirty="0" smtClean="0"/>
              <a:t>OUTCOMES BREVE E LUNGO TERMINE </a:t>
            </a:r>
          </a:p>
          <a:p>
            <a:pPr>
              <a:buFont typeface="Wingdings" pitchFamily="2" charset="2"/>
              <a:buChar char="Ø"/>
            </a:pPr>
            <a:r>
              <a:rPr lang="it-IT" sz="2000" dirty="0" smtClean="0"/>
              <a:t> Complicanze post-operatorie precoci</a:t>
            </a:r>
          </a:p>
          <a:p>
            <a:pPr>
              <a:buFont typeface="Wingdings" pitchFamily="2" charset="2"/>
              <a:buChar char="Ø"/>
            </a:pPr>
            <a:r>
              <a:rPr lang="it-IT" sz="2000" dirty="0" smtClean="0"/>
              <a:t> BMI, </a:t>
            </a:r>
            <a:r>
              <a:rPr lang="it-IT" sz="2000" dirty="0" err="1" smtClean="0"/>
              <a:t>%EWL</a:t>
            </a:r>
            <a:r>
              <a:rPr lang="it-IT" sz="2000" dirty="0" smtClean="0"/>
              <a:t>, </a:t>
            </a:r>
            <a:r>
              <a:rPr lang="it-IT" sz="2000" dirty="0" err="1" smtClean="0"/>
              <a:t>%TWL</a:t>
            </a:r>
            <a:r>
              <a:rPr lang="it-IT" sz="2000" dirty="0" smtClean="0"/>
              <a:t> a 1-3-6-12 mesi</a:t>
            </a:r>
          </a:p>
          <a:p>
            <a:pPr>
              <a:buFont typeface="Wingdings" pitchFamily="2" charset="2"/>
              <a:buChar char="Ø"/>
            </a:pPr>
            <a:r>
              <a:rPr lang="it-IT" sz="2000" dirty="0" smtClean="0"/>
              <a:t> </a:t>
            </a:r>
            <a:r>
              <a:rPr lang="it-IT" sz="2000" dirty="0" err="1" smtClean="0"/>
              <a:t>Comorbidità</a:t>
            </a:r>
            <a:r>
              <a:rPr lang="it-IT" sz="2000" dirty="0" smtClean="0"/>
              <a:t> ad 1 anno</a:t>
            </a:r>
          </a:p>
          <a:p>
            <a:pPr>
              <a:buFont typeface="Wingdings" pitchFamily="2" charset="2"/>
              <a:buChar char="Ø"/>
            </a:pPr>
            <a:r>
              <a:rPr lang="it-IT" sz="2000" dirty="0" smtClean="0"/>
              <a:t> Complicanze tardive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4623961" y="1018309"/>
            <a:ext cx="2452254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METODI</a:t>
            </a:r>
            <a:endParaRPr lang="it-IT" sz="2000" b="1" dirty="0"/>
          </a:p>
        </p:txBody>
      </p:sp>
      <p:sp>
        <p:nvSpPr>
          <p:cNvPr id="7" name="Rettangolo 6"/>
          <p:cNvSpPr/>
          <p:nvPr/>
        </p:nvSpPr>
        <p:spPr>
          <a:xfrm>
            <a:off x="3089564" y="172384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dirty="0" smtClean="0"/>
              <a:t>Analisi retrospettiva di database prospettico </a:t>
            </a:r>
          </a:p>
          <a:p>
            <a:pPr algn="ctr"/>
            <a:r>
              <a:rPr lang="it-IT" dirty="0" smtClean="0"/>
              <a:t> Marzo 2024 - Agosto 2025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402773" y="332509"/>
            <a:ext cx="9081654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SLEEVE GASTRECTOMY CON TRANSIT BIPARTITION: ESPERIENZA PRELIMINARE SU 20 CASI</a:t>
            </a:r>
            <a:endParaRPr lang="it-IT" b="1" dirty="0">
              <a:solidFill>
                <a:srgbClr val="FF0000"/>
              </a:solidFill>
            </a:endParaRPr>
          </a:p>
        </p:txBody>
      </p:sp>
      <p:grpSp>
        <p:nvGrpSpPr>
          <p:cNvPr id="5" name="Gruppo 10"/>
          <p:cNvGrpSpPr>
            <a:grpSpLocks/>
          </p:cNvGrpSpPr>
          <p:nvPr/>
        </p:nvGrpSpPr>
        <p:grpSpPr bwMode="auto">
          <a:xfrm>
            <a:off x="6632022" y="1232621"/>
            <a:ext cx="4214813" cy="4494212"/>
            <a:chOff x="3857760" y="1357200"/>
            <a:chExt cx="4214160" cy="449388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/>
            <a:srcRect t="7242"/>
            <a:stretch>
              <a:fillRect/>
            </a:stretch>
          </p:blipFill>
          <p:spPr bwMode="auto">
            <a:xfrm>
              <a:off x="4000680" y="1357200"/>
              <a:ext cx="4000320" cy="4493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ttangolo 4"/>
            <p:cNvSpPr/>
            <p:nvPr/>
          </p:nvSpPr>
          <p:spPr>
            <a:xfrm>
              <a:off x="7071950" y="1714361"/>
              <a:ext cx="999970" cy="42859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pc="-1">
                <a:solidFill>
                  <a:schemeClr val="lt1"/>
                </a:solidFill>
              </a:endParaRPr>
            </a:p>
          </p:txBody>
        </p:sp>
        <p:sp>
          <p:nvSpPr>
            <p:cNvPr id="8" name="Rettangolo 6"/>
            <p:cNvSpPr/>
            <p:nvPr/>
          </p:nvSpPr>
          <p:spPr>
            <a:xfrm>
              <a:off x="3857760" y="3071573"/>
              <a:ext cx="999970" cy="71432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pc="-1">
                <a:solidFill>
                  <a:schemeClr val="lt1"/>
                </a:solidFill>
              </a:endParaRPr>
            </a:p>
          </p:txBody>
        </p:sp>
        <p:sp>
          <p:nvSpPr>
            <p:cNvPr id="9" name="Ovale 8"/>
            <p:cNvSpPr/>
            <p:nvPr/>
          </p:nvSpPr>
          <p:spPr>
            <a:xfrm>
              <a:off x="4929157" y="3714463"/>
              <a:ext cx="499985" cy="50002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pc="-1">
                <a:solidFill>
                  <a:schemeClr val="lt1"/>
                </a:solidFill>
              </a:endParaRPr>
            </a:p>
          </p:txBody>
        </p:sp>
      </p:grpSp>
      <p:cxnSp>
        <p:nvCxnSpPr>
          <p:cNvPr id="10" name="Connettore 2 12"/>
          <p:cNvCxnSpPr>
            <a:cxnSpLocks noChangeShapeType="1"/>
          </p:cNvCxnSpPr>
          <p:nvPr/>
        </p:nvCxnSpPr>
        <p:spPr bwMode="auto">
          <a:xfrm flipV="1">
            <a:off x="6131960" y="3232871"/>
            <a:ext cx="2357437" cy="71437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11" name="Connettore 2 14"/>
          <p:cNvCxnSpPr>
            <a:cxnSpLocks noChangeShapeType="1"/>
          </p:cNvCxnSpPr>
          <p:nvPr/>
        </p:nvCxnSpPr>
        <p:spPr bwMode="auto">
          <a:xfrm>
            <a:off x="6131960" y="3947246"/>
            <a:ext cx="1571625" cy="64293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arrow" w="med" len="med"/>
          </a:ln>
        </p:spPr>
      </p:cxnSp>
      <p:grpSp>
        <p:nvGrpSpPr>
          <p:cNvPr id="12" name="Gruppo 28"/>
          <p:cNvGrpSpPr>
            <a:grpSpLocks/>
          </p:cNvGrpSpPr>
          <p:nvPr/>
        </p:nvGrpSpPr>
        <p:grpSpPr bwMode="auto">
          <a:xfrm>
            <a:off x="7715275" y="3018558"/>
            <a:ext cx="1428750" cy="2500313"/>
            <a:chOff x="4857840" y="3143160"/>
            <a:chExt cx="1428120" cy="2500200"/>
          </a:xfrm>
        </p:grpSpPr>
        <p:sp>
          <p:nvSpPr>
            <p:cNvPr id="13" name="Rettangolo 21"/>
            <p:cNvSpPr/>
            <p:nvPr/>
          </p:nvSpPr>
          <p:spPr>
            <a:xfrm>
              <a:off x="5357682" y="3143160"/>
              <a:ext cx="499842" cy="2500200"/>
            </a:xfrm>
            <a:prstGeom prst="rect">
              <a:avLst/>
            </a:prstGeom>
            <a:solidFill>
              <a:srgbClr val="FFFF00">
                <a:alpha val="1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pc="-1">
                <a:solidFill>
                  <a:schemeClr val="lt1"/>
                </a:solidFill>
              </a:endParaRPr>
            </a:p>
          </p:txBody>
        </p:sp>
        <p:sp>
          <p:nvSpPr>
            <p:cNvPr id="14" name="Rettangolo 26"/>
            <p:cNvSpPr/>
            <p:nvPr/>
          </p:nvSpPr>
          <p:spPr>
            <a:xfrm>
              <a:off x="5786118" y="3143160"/>
              <a:ext cx="499842" cy="1071515"/>
            </a:xfrm>
            <a:prstGeom prst="rect">
              <a:avLst/>
            </a:prstGeom>
            <a:solidFill>
              <a:srgbClr val="FFFF00">
                <a:alpha val="1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pc="-1">
                <a:solidFill>
                  <a:schemeClr val="lt1"/>
                </a:solidFill>
              </a:endParaRPr>
            </a:p>
          </p:txBody>
        </p:sp>
        <p:sp>
          <p:nvSpPr>
            <p:cNvPr id="15" name="Rettangolo 27"/>
            <p:cNvSpPr/>
            <p:nvPr/>
          </p:nvSpPr>
          <p:spPr>
            <a:xfrm>
              <a:off x="4857840" y="4571845"/>
              <a:ext cx="499842" cy="1071515"/>
            </a:xfrm>
            <a:prstGeom prst="rect">
              <a:avLst/>
            </a:prstGeom>
            <a:solidFill>
              <a:srgbClr val="FFFF00">
                <a:alpha val="1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pc="-1">
                <a:solidFill>
                  <a:schemeClr val="lt1"/>
                </a:solidFill>
              </a:endParaRPr>
            </a:p>
          </p:txBody>
        </p:sp>
      </p:grpSp>
      <p:sp>
        <p:nvSpPr>
          <p:cNvPr id="16" name="Rettangolo 15"/>
          <p:cNvSpPr/>
          <p:nvPr/>
        </p:nvSpPr>
        <p:spPr>
          <a:xfrm>
            <a:off x="1454734" y="3286040"/>
            <a:ext cx="4416137" cy="120032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it-IT" b="1" dirty="0" smtClean="0"/>
              <a:t>ANASTOMOSI GASTRO-ILEALE </a:t>
            </a:r>
          </a:p>
          <a:p>
            <a:r>
              <a:rPr lang="it-IT" dirty="0" smtClean="0"/>
              <a:t>260 cm dalla valvola ileocecale in 9 pazienti</a:t>
            </a:r>
          </a:p>
          <a:p>
            <a:r>
              <a:rPr lang="it-IT" dirty="0" smtClean="0"/>
              <a:t>280 cm dalla valvola ileocecale in 11 pazienti</a:t>
            </a:r>
          </a:p>
          <a:p>
            <a:r>
              <a:rPr lang="it-IT" dirty="0" smtClean="0"/>
              <a:t>Calibro: 30-45 mm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402773" y="332509"/>
            <a:ext cx="9081654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SLEEVE GASTRECTOMY CON TRANSIT BIPARTITION: ESPERIENZA PRELIMINARE SU 20 CASI</a:t>
            </a:r>
            <a:endParaRPr lang="it-IT" b="1" dirty="0">
              <a:solidFill>
                <a:srgbClr val="FF0000"/>
              </a:solidFill>
            </a:endParaRPr>
          </a:p>
        </p:txBody>
      </p:sp>
      <p:grpSp>
        <p:nvGrpSpPr>
          <p:cNvPr id="5" name="Gruppo 10"/>
          <p:cNvGrpSpPr>
            <a:grpSpLocks/>
          </p:cNvGrpSpPr>
          <p:nvPr/>
        </p:nvGrpSpPr>
        <p:grpSpPr bwMode="auto">
          <a:xfrm>
            <a:off x="6424202" y="1357313"/>
            <a:ext cx="4214813" cy="4494212"/>
            <a:chOff x="3857760" y="1357200"/>
            <a:chExt cx="4214160" cy="449388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/>
            <a:srcRect t="7242"/>
            <a:stretch>
              <a:fillRect/>
            </a:stretch>
          </p:blipFill>
          <p:spPr bwMode="auto">
            <a:xfrm>
              <a:off x="4000680" y="1357200"/>
              <a:ext cx="4000320" cy="4493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ttangolo 4"/>
            <p:cNvSpPr/>
            <p:nvPr/>
          </p:nvSpPr>
          <p:spPr>
            <a:xfrm>
              <a:off x="7071950" y="1714361"/>
              <a:ext cx="999970" cy="42859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pc="-1">
                <a:solidFill>
                  <a:schemeClr val="lt1"/>
                </a:solidFill>
              </a:endParaRPr>
            </a:p>
          </p:txBody>
        </p:sp>
        <p:sp>
          <p:nvSpPr>
            <p:cNvPr id="8" name="Rettangolo 6"/>
            <p:cNvSpPr/>
            <p:nvPr/>
          </p:nvSpPr>
          <p:spPr>
            <a:xfrm>
              <a:off x="3857760" y="3071573"/>
              <a:ext cx="999970" cy="71432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pc="-1">
                <a:solidFill>
                  <a:schemeClr val="lt1"/>
                </a:solidFill>
              </a:endParaRPr>
            </a:p>
          </p:txBody>
        </p:sp>
        <p:sp>
          <p:nvSpPr>
            <p:cNvPr id="9" name="Ovale 8"/>
            <p:cNvSpPr/>
            <p:nvPr/>
          </p:nvSpPr>
          <p:spPr>
            <a:xfrm>
              <a:off x="4929157" y="3714463"/>
              <a:ext cx="499985" cy="50002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pc="-1">
                <a:solidFill>
                  <a:schemeClr val="lt1"/>
                </a:solidFill>
              </a:endParaRPr>
            </a:p>
          </p:txBody>
        </p:sp>
      </p:grpSp>
      <p:cxnSp>
        <p:nvCxnSpPr>
          <p:cNvPr id="10" name="Connettore 2 12"/>
          <p:cNvCxnSpPr>
            <a:cxnSpLocks noChangeShapeType="1"/>
          </p:cNvCxnSpPr>
          <p:nvPr/>
        </p:nvCxnSpPr>
        <p:spPr bwMode="auto">
          <a:xfrm flipV="1">
            <a:off x="5924140" y="3357563"/>
            <a:ext cx="2357437" cy="71437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11" name="Connettore 2 14"/>
          <p:cNvCxnSpPr>
            <a:cxnSpLocks noChangeShapeType="1"/>
          </p:cNvCxnSpPr>
          <p:nvPr/>
        </p:nvCxnSpPr>
        <p:spPr bwMode="auto">
          <a:xfrm>
            <a:off x="5924140" y="4071938"/>
            <a:ext cx="2286000" cy="500062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arrow" w="med" len="med"/>
          </a:ln>
        </p:spPr>
      </p:cxnSp>
      <p:sp>
        <p:nvSpPr>
          <p:cNvPr id="12" name="Rettangolo 26"/>
          <p:cNvSpPr/>
          <p:nvPr/>
        </p:nvSpPr>
        <p:spPr>
          <a:xfrm>
            <a:off x="7995827" y="3214688"/>
            <a:ext cx="714375" cy="1571625"/>
          </a:xfrm>
          <a:prstGeom prst="rect">
            <a:avLst/>
          </a:prstGeom>
          <a:solidFill>
            <a:srgbClr val="FFFF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pc="-1">
              <a:solidFill>
                <a:schemeClr val="lt1"/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1423561" y="3493860"/>
            <a:ext cx="4416137" cy="92333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it-IT" b="1" dirty="0" smtClean="0"/>
              <a:t>ANASTOMOSI ILEO-ILEALE </a:t>
            </a:r>
            <a:r>
              <a:rPr lang="it-IT" b="1" dirty="0" smtClean="0"/>
              <a:t> (ILEAL BRIDGE)</a:t>
            </a:r>
            <a:endParaRPr lang="it-IT" b="1" dirty="0" smtClean="0"/>
          </a:p>
          <a:p>
            <a:r>
              <a:rPr lang="it-IT" dirty="0" smtClean="0"/>
              <a:t>30 cm a valle della </a:t>
            </a:r>
            <a:r>
              <a:rPr lang="it-IT" dirty="0" err="1" smtClean="0"/>
              <a:t>gastro-ileo</a:t>
            </a:r>
            <a:r>
              <a:rPr lang="it-IT" dirty="0" smtClean="0"/>
              <a:t> anastomosi</a:t>
            </a:r>
          </a:p>
          <a:p>
            <a:r>
              <a:rPr lang="it-IT" dirty="0" smtClean="0"/>
              <a:t>Protezione contro il reflusso </a:t>
            </a:r>
            <a:r>
              <a:rPr lang="it-IT" dirty="0" err="1" smtClean="0"/>
              <a:t>entero-gastrico</a:t>
            </a:r>
            <a:endParaRPr lang="it-I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623961" y="1018309"/>
            <a:ext cx="2452254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RISULTATI</a:t>
            </a:r>
            <a:endParaRPr lang="it-IT" sz="2000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402773" y="332509"/>
            <a:ext cx="9081654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SLEEVE GASTRECTOMY CON TRANSIT BIPARTITION: ESPERIENZA PRELIMINARE SU 20 CASI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192696" y="1749287"/>
            <a:ext cx="3081130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BASELINE</a:t>
            </a:r>
            <a:endParaRPr lang="it-IT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134416" y="2454966"/>
            <a:ext cx="3150703" cy="2862322"/>
          </a:xfrm>
          <a:prstGeom prst="rect">
            <a:avLst/>
          </a:prstGeom>
          <a:solidFill>
            <a:srgbClr val="BEE2EE"/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it-IT" sz="2000" dirty="0" smtClean="0"/>
              <a:t> 12 donne 8 uomini</a:t>
            </a:r>
          </a:p>
          <a:p>
            <a:pPr>
              <a:buFont typeface="Wingdings" pitchFamily="2" charset="2"/>
              <a:buChar char="q"/>
            </a:pPr>
            <a:r>
              <a:rPr lang="it-IT" sz="2000" dirty="0" smtClean="0"/>
              <a:t> Età media: 55,5 anni</a:t>
            </a:r>
          </a:p>
          <a:p>
            <a:pPr>
              <a:buFont typeface="Wingdings" pitchFamily="2" charset="2"/>
              <a:buChar char="q"/>
            </a:pPr>
            <a:r>
              <a:rPr lang="it-IT" sz="2000" dirty="0" smtClean="0"/>
              <a:t> BMI medio: 50 </a:t>
            </a:r>
            <a:r>
              <a:rPr lang="it-IT" sz="2000" dirty="0" smtClean="0"/>
              <a:t> Kg/m</a:t>
            </a:r>
            <a:r>
              <a:rPr lang="it-IT" sz="2000" baseline="30000" dirty="0" smtClean="0"/>
              <a:t>2</a:t>
            </a:r>
            <a:endParaRPr lang="it-IT" sz="2000" baseline="30000" dirty="0" smtClean="0"/>
          </a:p>
          <a:p>
            <a:pPr>
              <a:buFont typeface="Wingdings" pitchFamily="2" charset="2"/>
              <a:buChar char="q"/>
            </a:pPr>
            <a:r>
              <a:rPr lang="it-IT" sz="2000" dirty="0" smtClean="0"/>
              <a:t> EW 80 kg</a:t>
            </a:r>
          </a:p>
          <a:p>
            <a:pPr>
              <a:buFont typeface="Wingdings" pitchFamily="2" charset="2"/>
              <a:buChar char="q"/>
            </a:pPr>
            <a:r>
              <a:rPr lang="it-IT" sz="2000" dirty="0" smtClean="0"/>
              <a:t> COMORBIDITA’:</a:t>
            </a:r>
          </a:p>
          <a:p>
            <a:r>
              <a:rPr lang="it-IT" sz="2000" dirty="0" smtClean="0"/>
              <a:t>    - 11 ipertensione arteriosa</a:t>
            </a:r>
          </a:p>
          <a:p>
            <a:r>
              <a:rPr lang="it-IT" sz="2000" dirty="0" smtClean="0"/>
              <a:t>    - 12 OSAS in C-PAP</a:t>
            </a:r>
          </a:p>
          <a:p>
            <a:r>
              <a:rPr lang="it-IT" sz="2000" dirty="0" smtClean="0"/>
              <a:t>    - 7 diabete mellito</a:t>
            </a:r>
          </a:p>
          <a:p>
            <a:endParaRPr lang="it-IT" sz="2000" dirty="0" smtClean="0"/>
          </a:p>
        </p:txBody>
      </p:sp>
      <p:sp>
        <p:nvSpPr>
          <p:cNvPr id="11" name="CasellaDiTesto 10"/>
          <p:cNvSpPr txBox="1"/>
          <p:nvPr/>
        </p:nvSpPr>
        <p:spPr>
          <a:xfrm>
            <a:off x="6589652" y="2590045"/>
            <a:ext cx="4715657" cy="2554545"/>
          </a:xfrm>
          <a:prstGeom prst="rect">
            <a:avLst/>
          </a:prstGeom>
          <a:solidFill>
            <a:srgbClr val="BEE2EE"/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it-IT" sz="2000" dirty="0" smtClean="0"/>
              <a:t> Durata media intervento: 138 min</a:t>
            </a:r>
          </a:p>
          <a:p>
            <a:pPr marL="269875" indent="-269875">
              <a:buFont typeface="Wingdings" pitchFamily="2" charset="2"/>
              <a:buChar char="q"/>
            </a:pPr>
            <a:r>
              <a:rPr lang="it-IT" sz="2000" dirty="0" smtClean="0"/>
              <a:t>In 7 casi altri interventi associati: 3 VLC e 4 riparazioni di ernie ventrali </a:t>
            </a:r>
          </a:p>
          <a:p>
            <a:pPr>
              <a:buFont typeface="Wingdings" pitchFamily="2" charset="2"/>
              <a:buChar char="q"/>
            </a:pPr>
            <a:r>
              <a:rPr lang="it-IT" sz="2000" dirty="0" smtClean="0"/>
              <a:t> </a:t>
            </a:r>
            <a:r>
              <a:rPr lang="it-IT" sz="2000" dirty="0" smtClean="0"/>
              <a:t>LOS</a:t>
            </a:r>
            <a:r>
              <a:rPr lang="it-IT" sz="2000" dirty="0" smtClean="0"/>
              <a:t> </a:t>
            </a:r>
            <a:r>
              <a:rPr lang="it-IT" sz="2000" dirty="0" smtClean="0"/>
              <a:t>media 3,3 giorni</a:t>
            </a:r>
          </a:p>
          <a:p>
            <a:pPr>
              <a:buFont typeface="Wingdings" pitchFamily="2" charset="2"/>
              <a:buChar char="q"/>
            </a:pPr>
            <a:r>
              <a:rPr lang="it-IT" sz="2000" dirty="0" smtClean="0"/>
              <a:t> 2 complicanze precoci: </a:t>
            </a:r>
          </a:p>
          <a:p>
            <a:r>
              <a:rPr lang="it-IT" sz="2000" dirty="0" smtClean="0"/>
              <a:t>     1 </a:t>
            </a:r>
            <a:r>
              <a:rPr lang="it-IT" sz="2000" dirty="0" err="1" smtClean="0"/>
              <a:t>Clavien-Dindo</a:t>
            </a:r>
            <a:r>
              <a:rPr lang="it-IT" sz="2000" dirty="0" smtClean="0"/>
              <a:t> 1</a:t>
            </a:r>
          </a:p>
          <a:p>
            <a:r>
              <a:rPr lang="it-IT" sz="2000" dirty="0" smtClean="0"/>
              <a:t>     1 </a:t>
            </a:r>
            <a:r>
              <a:rPr lang="it-IT" sz="2000" dirty="0" err="1" smtClean="0"/>
              <a:t>Clavien-Dindo</a:t>
            </a:r>
            <a:r>
              <a:rPr lang="it-IT" sz="2000" dirty="0" smtClean="0"/>
              <a:t> 2</a:t>
            </a:r>
          </a:p>
          <a:p>
            <a:pPr>
              <a:buFont typeface="Wingdings" pitchFamily="2" charset="2"/>
              <a:buChar char="q"/>
            </a:pPr>
            <a:endParaRPr lang="it-IT" sz="2000" dirty="0" smtClean="0"/>
          </a:p>
        </p:txBody>
      </p:sp>
      <p:sp>
        <p:nvSpPr>
          <p:cNvPr id="12" name="CasellaDiTesto 11"/>
          <p:cNvSpPr txBox="1"/>
          <p:nvPr/>
        </p:nvSpPr>
        <p:spPr>
          <a:xfrm>
            <a:off x="7392658" y="1766604"/>
            <a:ext cx="3081130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DATI PERI-OPERATORI</a:t>
            </a:r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120737" y="2078182"/>
            <a:ext cx="609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 smtClean="0"/>
          </a:p>
          <a:p>
            <a:r>
              <a:rPr lang="it-IT" dirty="0" smtClean="0"/>
              <a:t>Nessun paziente ha mostrato comparsa di deficit </a:t>
            </a:r>
            <a:r>
              <a:rPr lang="it-IT" dirty="0" smtClean="0"/>
              <a:t>nutrizionali</a:t>
            </a:r>
          </a:p>
          <a:p>
            <a:r>
              <a:rPr lang="it-IT" dirty="0" smtClean="0"/>
              <a:t>Nessun paziente ha mostrato </a:t>
            </a:r>
            <a:r>
              <a:rPr lang="it-IT" dirty="0" err="1" smtClean="0"/>
              <a:t>steatorrea</a:t>
            </a:r>
            <a:r>
              <a:rPr lang="it-IT" dirty="0" smtClean="0"/>
              <a:t> o </a:t>
            </a:r>
            <a:r>
              <a:rPr lang="it-IT" dirty="0" err="1" smtClean="0"/>
              <a:t>alvo</a:t>
            </a:r>
            <a:r>
              <a:rPr lang="it-IT" dirty="0" smtClean="0"/>
              <a:t> diarroico</a:t>
            </a:r>
            <a:endParaRPr lang="it-IT" dirty="0" smtClean="0"/>
          </a:p>
          <a:p>
            <a:endParaRPr lang="it-IT" dirty="0" smtClean="0"/>
          </a:p>
        </p:txBody>
      </p:sp>
      <p:sp>
        <p:nvSpPr>
          <p:cNvPr id="5" name="CasellaDiTesto 4"/>
          <p:cNvSpPr txBox="1"/>
          <p:nvPr/>
        </p:nvSpPr>
        <p:spPr>
          <a:xfrm>
            <a:off x="4623961" y="1018309"/>
            <a:ext cx="2452254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RISULTATI</a:t>
            </a:r>
            <a:endParaRPr lang="it-IT" sz="20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402773" y="332509"/>
            <a:ext cx="9081654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SLEEVE GASTRECTOMY CON TRANSIT BIPARTITION: ESPERIENZA PRELIMINARE SU 20 CASI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4130488" y="1623352"/>
            <a:ext cx="3752887" cy="369332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it-IT" b="1" dirty="0" err="1" smtClean="0"/>
              <a:t>Follow</a:t>
            </a:r>
            <a:r>
              <a:rPr lang="it-IT" b="1" dirty="0" smtClean="0"/>
              <a:t> up medio: 11 mesi (4-20 mesi)</a:t>
            </a:r>
          </a:p>
        </p:txBody>
      </p:sp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xmlns="" id="{19C17738-4180-8871-3DA2-351BC08AC9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01509584"/>
              </p:ext>
            </p:extLst>
          </p:nvPr>
        </p:nvGraphicFramePr>
        <p:xfrm>
          <a:off x="2214500" y="3306376"/>
          <a:ext cx="7679871" cy="2188300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1320926">
                  <a:extLst>
                    <a:ext uri="{9D8B030D-6E8A-4147-A177-3AD203B41FA5}">
                      <a16:colId xmlns:a16="http://schemas.microsoft.com/office/drawing/2014/main" xmlns="" val="2859333273"/>
                    </a:ext>
                  </a:extLst>
                </a:gridCol>
                <a:gridCol w="1186918">
                  <a:extLst>
                    <a:ext uri="{9D8B030D-6E8A-4147-A177-3AD203B41FA5}">
                      <a16:colId xmlns:a16="http://schemas.microsoft.com/office/drawing/2014/main" xmlns="" val="2307792452"/>
                    </a:ext>
                  </a:extLst>
                </a:gridCol>
                <a:gridCol w="1302579">
                  <a:extLst>
                    <a:ext uri="{9D8B030D-6E8A-4147-A177-3AD203B41FA5}">
                      <a16:colId xmlns:a16="http://schemas.microsoft.com/office/drawing/2014/main" xmlns="" val="4119511887"/>
                    </a:ext>
                  </a:extLst>
                </a:gridCol>
                <a:gridCol w="1289816">
                  <a:extLst>
                    <a:ext uri="{9D8B030D-6E8A-4147-A177-3AD203B41FA5}">
                      <a16:colId xmlns:a16="http://schemas.microsoft.com/office/drawing/2014/main" xmlns="" val="3933746727"/>
                    </a:ext>
                  </a:extLst>
                </a:gridCol>
                <a:gridCol w="1289816">
                  <a:extLst>
                    <a:ext uri="{9D8B030D-6E8A-4147-A177-3AD203B41FA5}">
                      <a16:colId xmlns:a16="http://schemas.microsoft.com/office/drawing/2014/main" xmlns="" val="2386677711"/>
                    </a:ext>
                  </a:extLst>
                </a:gridCol>
                <a:gridCol w="1289816">
                  <a:extLst>
                    <a:ext uri="{9D8B030D-6E8A-4147-A177-3AD203B41FA5}">
                      <a16:colId xmlns:a16="http://schemas.microsoft.com/office/drawing/2014/main" xmlns="" val="1466519469"/>
                    </a:ext>
                  </a:extLst>
                </a:gridCol>
              </a:tblGrid>
              <a:tr h="5470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kern="100" dirty="0">
                          <a:effectLst/>
                        </a:rPr>
                        <a:t> </a:t>
                      </a:r>
                      <a:endParaRPr lang="it-IT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kern="100" dirty="0">
                          <a:effectLst/>
                        </a:rPr>
                        <a:t>T0</a:t>
                      </a:r>
                      <a:endParaRPr lang="it-IT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kern="100">
                          <a:effectLst/>
                        </a:rPr>
                        <a:t>1 mese</a:t>
                      </a:r>
                      <a:endParaRPr lang="it-IT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kern="100">
                          <a:effectLst/>
                        </a:rPr>
                        <a:t>3 mesi</a:t>
                      </a:r>
                      <a:endParaRPr lang="it-IT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kern="100">
                          <a:effectLst/>
                        </a:rPr>
                        <a:t>6 mesi</a:t>
                      </a:r>
                      <a:endParaRPr lang="it-IT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kern="100">
                          <a:effectLst/>
                        </a:rPr>
                        <a:t>12 mesi</a:t>
                      </a:r>
                      <a:endParaRPr lang="it-IT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63108"/>
                  </a:ext>
                </a:extLst>
              </a:tr>
              <a:tr h="5470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kern="100">
                          <a:effectLst/>
                        </a:rPr>
                        <a:t>BMI</a:t>
                      </a:r>
                      <a:endParaRPr lang="it-IT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kern="100" dirty="0">
                          <a:effectLst/>
                        </a:rPr>
                        <a:t>50.4</a:t>
                      </a:r>
                      <a:endParaRPr lang="it-IT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kern="100" dirty="0">
                          <a:effectLst/>
                        </a:rPr>
                        <a:t>46.4</a:t>
                      </a:r>
                      <a:endParaRPr lang="it-IT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kern="100" dirty="0">
                          <a:effectLst/>
                        </a:rPr>
                        <a:t>41.5</a:t>
                      </a:r>
                      <a:endParaRPr lang="it-IT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kern="100" dirty="0">
                          <a:effectLst/>
                        </a:rPr>
                        <a:t>38.5</a:t>
                      </a:r>
                      <a:endParaRPr lang="it-IT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kern="100">
                          <a:effectLst/>
                        </a:rPr>
                        <a:t>29.1</a:t>
                      </a:r>
                      <a:endParaRPr lang="it-IT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029410"/>
                  </a:ext>
                </a:extLst>
              </a:tr>
              <a:tr h="5470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kern="100">
                          <a:effectLst/>
                        </a:rPr>
                        <a:t>%EWL</a:t>
                      </a:r>
                      <a:endParaRPr lang="it-IT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kern="100">
                          <a:effectLst/>
                        </a:rPr>
                        <a:t> </a:t>
                      </a:r>
                      <a:endParaRPr lang="it-IT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kern="100">
                          <a:effectLst/>
                        </a:rPr>
                        <a:t>15.2</a:t>
                      </a:r>
                      <a:endParaRPr lang="it-IT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kern="100" dirty="0">
                          <a:effectLst/>
                        </a:rPr>
                        <a:t>29.8</a:t>
                      </a:r>
                      <a:endParaRPr lang="it-IT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kern="100" dirty="0">
                          <a:effectLst/>
                        </a:rPr>
                        <a:t>43.9</a:t>
                      </a:r>
                      <a:endParaRPr lang="it-IT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kern="100" dirty="0">
                          <a:effectLst/>
                        </a:rPr>
                        <a:t>77.7</a:t>
                      </a:r>
                      <a:endParaRPr lang="it-IT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179572882"/>
                  </a:ext>
                </a:extLst>
              </a:tr>
              <a:tr h="5470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kern="100" dirty="0" err="1">
                          <a:effectLst/>
                        </a:rPr>
                        <a:t>%</a:t>
                      </a:r>
                      <a:r>
                        <a:rPr lang="it-IT" sz="1800" kern="100" dirty="0" err="1" smtClean="0">
                          <a:effectLst/>
                        </a:rPr>
                        <a:t>TWL</a:t>
                      </a:r>
                      <a:endParaRPr lang="it-IT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kern="100">
                          <a:effectLst/>
                        </a:rPr>
                        <a:t> </a:t>
                      </a:r>
                      <a:endParaRPr lang="it-IT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kern="100" dirty="0">
                          <a:effectLst/>
                        </a:rPr>
                        <a:t>8.4</a:t>
                      </a:r>
                      <a:endParaRPr lang="it-IT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kern="100">
                          <a:effectLst/>
                        </a:rPr>
                        <a:t>16.7</a:t>
                      </a:r>
                      <a:endParaRPr lang="it-IT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kern="100" dirty="0">
                          <a:effectLst/>
                        </a:rPr>
                        <a:t>24.8</a:t>
                      </a:r>
                      <a:endParaRPr lang="it-IT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800" kern="100" dirty="0">
                          <a:effectLst/>
                        </a:rPr>
                        <a:t>41.5</a:t>
                      </a:r>
                      <a:endParaRPr lang="it-IT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3587125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/>
          <p:cNvSpPr/>
          <p:nvPr/>
        </p:nvSpPr>
        <p:spPr>
          <a:xfrm>
            <a:off x="183573" y="3945081"/>
            <a:ext cx="5334000" cy="2071255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5621482" y="2493805"/>
            <a:ext cx="6483430" cy="2076697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2805522" y="477973"/>
            <a:ext cx="6419108" cy="1864426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40602" y="520633"/>
            <a:ext cx="6064827" cy="1487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40423" y="2536331"/>
            <a:ext cx="5180522" cy="145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sellaDiTesto 5"/>
          <p:cNvSpPr txBox="1"/>
          <p:nvPr/>
        </p:nvSpPr>
        <p:spPr>
          <a:xfrm>
            <a:off x="4509463" y="1951404"/>
            <a:ext cx="2976914" cy="3385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% </a:t>
            </a:r>
            <a:r>
              <a:rPr lang="it-IT" sz="1600" dirty="0" err="1" smtClean="0"/>
              <a:t>Excess</a:t>
            </a:r>
            <a:r>
              <a:rPr lang="it-IT" sz="1600" dirty="0" smtClean="0"/>
              <a:t> BMI Loss 1 anno : 91%</a:t>
            </a:r>
            <a:endParaRPr lang="it-IT" sz="16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7446357" y="4082043"/>
            <a:ext cx="2939110" cy="3385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% </a:t>
            </a:r>
            <a:r>
              <a:rPr lang="it-IT" sz="1600" dirty="0" err="1" smtClean="0"/>
              <a:t>Excess</a:t>
            </a:r>
            <a:r>
              <a:rPr lang="it-IT" sz="1600" dirty="0" smtClean="0"/>
              <a:t> BMI loss 1 anno : 83,7%</a:t>
            </a:r>
            <a:endParaRPr lang="it-IT" sz="1600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0" i="0" u="none" strike="noStrike" cap="none" normalizeH="0" baseline="0" smtClean="0">
                <a:ln>
                  <a:noFill/>
                </a:ln>
                <a:solidFill>
                  <a:srgbClr val="212121"/>
                </a:solidFill>
                <a:effectLst/>
                <a:latin typeface="BlinkMacSystemFont"/>
                <a:cs typeface="Arial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65" cy="276999"/>
          </a:xfrm>
          <a:prstGeom prst="rect">
            <a:avLst/>
          </a:prstGeom>
          <a:solidFill>
            <a:srgbClr val="F1F1F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2814946" y="5126183"/>
            <a:ext cx="25987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600" b="1" dirty="0" smtClean="0">
                <a:solidFill>
                  <a:srgbClr val="2121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smtClean="0">
                <a:solidFill>
                  <a:srgbClr val="0071BC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it-IT" sz="1400" dirty="0" smtClean="0">
                <a:solidFill>
                  <a:srgbClr val="212121"/>
                </a:solidFill>
                <a:latin typeface="Times New Roman" pitchFamily="18" charset="0"/>
                <a:cs typeface="Times New Roman" pitchFamily="18" charset="0"/>
              </a:rPr>
              <a:t>2019 Mar;29(3):</a:t>
            </a:r>
            <a:r>
              <a:rPr lang="it-IT" sz="1400" dirty="0" smtClean="0">
                <a:solidFill>
                  <a:srgbClr val="212121"/>
                </a:solidFill>
                <a:latin typeface="Times New Roman" pitchFamily="18" charset="0"/>
                <a:cs typeface="Times New Roman" pitchFamily="18" charset="0"/>
              </a:rPr>
              <a:t>805-810</a:t>
            </a:r>
            <a:endParaRPr lang="it-IT" sz="2000" dirty="0" smtClean="0">
              <a:solidFill>
                <a:srgbClr val="2121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1353787" y="5560622"/>
            <a:ext cx="2667494" cy="3385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BMI a 1 anno  da 42 a 24,8</a:t>
            </a:r>
            <a:endParaRPr lang="it-IT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812" y="4067887"/>
            <a:ext cx="5038724" cy="114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4623961" y="1018309"/>
            <a:ext cx="2452254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RISULTATI</a:t>
            </a:r>
            <a:endParaRPr lang="it-IT" sz="20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402773" y="332509"/>
            <a:ext cx="9081654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SLEEVE GASTRECTOMY CON TRANSIT BIPARTITION: ESPERIENZA PRELIMINARE SU 20 CASI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xmlns="" id="{676C8FCE-D2B0-E274-05BB-3FA80DF71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1074" y="2397125"/>
            <a:ext cx="5562599" cy="2787939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b="1" dirty="0" smtClean="0">
                <a:solidFill>
                  <a:schemeClr val="tx1"/>
                </a:solidFill>
              </a:rPr>
              <a:t>8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b="1" dirty="0" smtClean="0">
                <a:solidFill>
                  <a:schemeClr val="tx1"/>
                </a:solidFill>
              </a:rPr>
              <a:t>pazienti </a:t>
            </a:r>
            <a:r>
              <a:rPr lang="it-IT" b="1" dirty="0">
                <a:solidFill>
                  <a:schemeClr val="tx1"/>
                </a:solidFill>
              </a:rPr>
              <a:t>hanno completato il follow up ad </a:t>
            </a:r>
            <a:r>
              <a:rPr lang="it-IT" b="1" dirty="0" smtClean="0">
                <a:solidFill>
                  <a:schemeClr val="tx1"/>
                </a:solidFill>
              </a:rPr>
              <a:t>1</a:t>
            </a:r>
            <a:r>
              <a:rPr lang="it-IT" b="1" dirty="0" smtClean="0">
                <a:solidFill>
                  <a:schemeClr val="tx1"/>
                </a:solidFill>
              </a:rPr>
              <a:t> anno</a:t>
            </a:r>
            <a:endParaRPr lang="it-IT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it-IT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it-IT" b="1" dirty="0" smtClean="0">
                <a:solidFill>
                  <a:schemeClr val="tx1"/>
                </a:solidFill>
              </a:rPr>
              <a:t>IPERTENSIONE ARTERIOSA</a:t>
            </a:r>
            <a:r>
              <a:rPr lang="it-IT" dirty="0" smtClean="0">
                <a:solidFill>
                  <a:schemeClr val="tx1"/>
                </a:solidFill>
              </a:rPr>
              <a:t>: 3 pazienti-&gt; invariata</a:t>
            </a:r>
          </a:p>
          <a:p>
            <a:pPr marL="0" indent="0">
              <a:buNone/>
            </a:pPr>
            <a:r>
              <a:rPr lang="it-IT" b="1" dirty="0" smtClean="0">
                <a:solidFill>
                  <a:schemeClr val="tx1"/>
                </a:solidFill>
              </a:rPr>
              <a:t>DIABETE MELLITO</a:t>
            </a:r>
            <a:r>
              <a:rPr lang="it-IT" dirty="0" smtClean="0">
                <a:solidFill>
                  <a:schemeClr val="tx1"/>
                </a:solidFill>
              </a:rPr>
              <a:t>: 1 paziente -&gt; guarigione</a:t>
            </a:r>
          </a:p>
          <a:p>
            <a:pPr marL="0" indent="0">
              <a:buNone/>
            </a:pPr>
            <a:r>
              <a:rPr lang="it-IT" b="1" dirty="0" smtClean="0">
                <a:solidFill>
                  <a:schemeClr val="tx1"/>
                </a:solidFill>
              </a:rPr>
              <a:t>OSAS in CPAP</a:t>
            </a:r>
            <a:r>
              <a:rPr lang="it-IT" dirty="0" smtClean="0">
                <a:solidFill>
                  <a:schemeClr val="tx1"/>
                </a:solidFill>
              </a:rPr>
              <a:t>: 4 pazienti -&gt; 2 sospensioni C-PAP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4712374" y="1581788"/>
            <a:ext cx="2247090" cy="369332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it-IT" b="1" dirty="0" err="1" smtClean="0"/>
              <a:t>Comorbidità</a:t>
            </a:r>
            <a:r>
              <a:rPr lang="it-IT" b="1" dirty="0" smtClean="0"/>
              <a:t> a 1 anno</a:t>
            </a:r>
            <a:endParaRPr lang="it-IT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42167526_TF33476885.potx" id="{67A3B757-088A-4997-AD47-EBBB609AAF73}" vid="{61F4B085-7BC3-43AB-AFF0-C8B68BB76B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467</Words>
  <Application>Microsoft Office PowerPoint</Application>
  <PresentationFormat>Personalizzato</PresentationFormat>
  <Paragraphs>103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12</vt:i4>
      </vt:variant>
    </vt:vector>
  </HeadingPairs>
  <TitlesOfParts>
    <vt:vector size="14" baseType="lpstr">
      <vt:lpstr>Tema di Office</vt:lpstr>
      <vt:lpstr>RetrospectVTI</vt:lpstr>
      <vt:lpstr>SLEEVE GASTRECTOMY CON TRANSIT BIPARTITION: ESPERIENZA PRELIMINARE SU 20 CASI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Grazie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Sleeve Gastrectomy con Transit Bipartition: esperienza preliminare su 20 casi.</dc:title>
  <dc:creator>Luigi Romeo</dc:creator>
  <cp:lastModifiedBy>lorenzo vici</cp:lastModifiedBy>
  <cp:revision>12</cp:revision>
  <dcterms:created xsi:type="dcterms:W3CDTF">2025-10-27T09:37:15Z</dcterms:created>
  <dcterms:modified xsi:type="dcterms:W3CDTF">2025-10-28T12:49:56Z</dcterms:modified>
</cp:coreProperties>
</file>